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</p:sldIdLst>
  <p:sldSz cx="9906000" cy="6858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D09F"/>
    <a:srgbClr val="9ED07B"/>
    <a:srgbClr val="00FA00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3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-582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slide" Target="slides/slide2.xml" Id="rId5" /><Relationship Type="http://schemas.openxmlformats.org/officeDocument/2006/relationships/slide" Target="slides/slide3.xml" Id="rId6" /><Relationship Type="http://schemas.openxmlformats.org/officeDocument/2006/relationships/slide" Target="slides/slide4.xml" Id="rId7" /><Relationship Type="http://schemas.openxmlformats.org/officeDocument/2006/relationships/presProps" Target="presProps.xml" Id="rId8" /><Relationship Type="http://schemas.openxmlformats.org/officeDocument/2006/relationships/viewProps" Target="viewProps.xml" Id="rId9" /><Relationship Type="http://schemas.openxmlformats.org/officeDocument/2006/relationships/tableStyles" Target="tableStyles.xml" Id="rId10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F418E-1049-0745-8B31-08B9DFE5E0D1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243013"/>
            <a:ext cx="48482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9D7A0-199D-8243-B324-394D81FED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49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ACE0C-A121-7F40-96BB-03CFC76CFAF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84C2-41AF-8B45-BB85-827AC5C72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71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../slideLayouts/slideLayout7.xml" Id="rId1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3"/>
          <p:cNvSpPr/>
          <p:nvPr/>
        </p:nvSpPr>
        <p:spPr>
          <a:xfrm>
            <a:off x="194272" y="140438"/>
            <a:ext cx="956965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Hiragino Maru Gothic ProN W4" charset="-128"/>
              </a:rPr>
              <a:t>診療科のご案内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  <a:cs typeface="Hiragino Maru Gothic ProN W4" charset="-128"/>
            </a:endParaRPr>
          </a:p>
        </p:txBody>
      </p:sp>
      <p:sp>
        <p:nvSpPr>
          <p:cNvPr id="1108" name="正方形/長方形 4"/>
          <p:cNvSpPr/>
          <p:nvPr/>
        </p:nvSpPr>
        <p:spPr>
          <a:xfrm>
            <a:off x="194273" y="1170278"/>
            <a:ext cx="4610202" cy="3589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外来予約の</a:t>
            </a:r>
            <a:r>
              <a:rPr kumimoji="1" lang="ja-JP" altLang="en-US" sz="1600" b="1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ない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方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</a:t>
            </a:r>
            <a:r>
              <a:rPr kumimoji="1" lang="ja-JP" altLang="en-US" sz="14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内科・外科・整形外科）</a:t>
            </a:r>
            <a:endParaRPr kumimoji="1" lang="ja-JP" altLang="en-US" sz="14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graphicFrame>
        <p:nvGraphicFramePr>
          <p:cNvPr id="1109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6342"/>
              </p:ext>
            </p:extLst>
          </p:nvPr>
        </p:nvGraphicFramePr>
        <p:xfrm>
          <a:off x="194272" y="1820899"/>
          <a:ext cx="4610200" cy="7559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</a:tblGrid>
              <a:tr h="377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7955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総合診療医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0" name="テキスト ボックス 7"/>
          <p:cNvSpPr txBox="1"/>
          <p:nvPr/>
        </p:nvSpPr>
        <p:spPr>
          <a:xfrm>
            <a:off x="136423" y="2756219"/>
            <a:ext cx="4842677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担当：当院総合診療医　・　木村眞司医師（札幌医大教授　月１回）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endParaRPr lang="en-US" altLang="ja-JP" sz="8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内科の予約のない方、外科・整形外科の緊急性のある方の診療を行います。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午前中は、外科の定期受診や関節注射には対応しておりません。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endParaRPr lang="en-US" altLang="ja-JP" sz="800" b="1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木村教授の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予定は、決まり次第ホームページや広報などに掲載いたします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。</a:t>
            </a:r>
            <a:endParaRPr lang="en-US" altLang="ja-JP" sz="1100" b="1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（混雑状況等により、受診希望の方すべてに対応できないこともあります）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11" name="テキスト ボックス 9"/>
          <p:cNvSpPr txBox="1"/>
          <p:nvPr/>
        </p:nvSpPr>
        <p:spPr>
          <a:xfrm>
            <a:off x="136423" y="1545668"/>
            <a:ext cx="828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endParaRPr kumimoji="1" lang="ja-JP" altLang="en-US" sz="12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graphicFrame>
        <p:nvGraphicFramePr>
          <p:cNvPr id="1112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700439"/>
              </p:ext>
            </p:extLst>
          </p:nvPr>
        </p:nvGraphicFramePr>
        <p:xfrm>
          <a:off x="5153728" y="1820764"/>
          <a:ext cx="4610205" cy="10044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</a:tblGrid>
              <a:tr h="381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月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火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水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木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金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60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佐々</a:t>
                      </a: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尾</a:t>
                      </a:r>
                      <a:r>
                        <a:rPr kumimoji="1" lang="ja-JP" altLang="en-US" sz="1200" b="1" i="0" baseline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 </a:t>
                      </a: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航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佐々</a:t>
                      </a: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尾 航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baseline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山﨑 孝明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阿部 昌彦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阿部 昌彦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/>
                </a:extLst>
              </a:tr>
              <a:tr h="3165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安藤 貴代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安藤 治朗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阿部</a:t>
                      </a:r>
                      <a:r>
                        <a:rPr kumimoji="1" lang="ja-JP" altLang="en-US" sz="1200" b="1" i="0" baseline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 </a:t>
                      </a: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昌彦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石田</a:t>
                      </a:r>
                      <a:r>
                        <a:rPr kumimoji="1" lang="ja-JP" altLang="en-US" sz="1200" b="1" i="0" baseline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 </a:t>
                      </a: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寛樹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石田 理沙</a:t>
                      </a:r>
                      <a:endParaRPr kumimoji="1" lang="en-US" altLang="ja-JP" sz="1200" b="1" i="0" dirty="0" smtClean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3" name="テキスト ボックス 11"/>
          <p:cNvSpPr txBox="1"/>
          <p:nvPr/>
        </p:nvSpPr>
        <p:spPr>
          <a:xfrm>
            <a:off x="5095880" y="154376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endParaRPr kumimoji="1" lang="ja-JP" altLang="en-US" sz="12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14" name="テキスト ボックス 14"/>
          <p:cNvSpPr txBox="1"/>
          <p:nvPr/>
        </p:nvSpPr>
        <p:spPr>
          <a:xfrm>
            <a:off x="5101230" y="468851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午後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endParaRPr kumimoji="1" lang="ja-JP" altLang="en-US" sz="12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15" name="正方形/長方形 36"/>
          <p:cNvSpPr/>
          <p:nvPr/>
        </p:nvSpPr>
        <p:spPr>
          <a:xfrm>
            <a:off x="5153726" y="2926683"/>
            <a:ext cx="4695443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内科・整形外科の予約のある方の診療を行います。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u="sng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午前の予約外来では、関節注射などには対応しておりません。</a:t>
            </a:r>
            <a:endParaRPr lang="en-US" altLang="ja-JP" sz="1100" b="1" u="sng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関節注射などを希望される方は、午後の外来を予約できます。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endParaRPr lang="en-US" altLang="ja-JP" sz="7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上記の医師の予約を希望される方（各医師にかかりつけの方に限り）は、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外来前日（月曜の外来は金曜）までに、会計窓口で相談されるか、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電話（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13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時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〜17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時）で御予約ください。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16" name="正方形/長方形 38"/>
          <p:cNvSpPr/>
          <p:nvPr/>
        </p:nvSpPr>
        <p:spPr>
          <a:xfrm>
            <a:off x="5153729" y="1170277"/>
            <a:ext cx="4610202" cy="3589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外来予約の</a:t>
            </a:r>
            <a:r>
              <a:rPr lang="ja-JP" altLang="en-US" sz="1600" b="1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ある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方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</a:t>
            </a:r>
            <a:r>
              <a:rPr kumimoji="1" lang="ja-JP" altLang="en-US" sz="14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内科・外科・整形外科）</a:t>
            </a:r>
            <a:endParaRPr kumimoji="1" lang="ja-JP" altLang="en-US" sz="14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117" name="正方形/長方形 39"/>
          <p:cNvSpPr/>
          <p:nvPr/>
        </p:nvSpPr>
        <p:spPr>
          <a:xfrm>
            <a:off x="194271" y="704486"/>
            <a:ext cx="9569659" cy="358943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Hiragino Maru Gothic ProN W4" charset="-128"/>
              </a:rPr>
              <a:t>総合診療医による外来</a:t>
            </a:r>
          </a:p>
        </p:txBody>
      </p:sp>
      <p:graphicFrame>
        <p:nvGraphicFramePr>
          <p:cNvPr id="1118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944241"/>
              </p:ext>
            </p:extLst>
          </p:nvPr>
        </p:nvGraphicFramePr>
        <p:xfrm>
          <a:off x="194271" y="4985417"/>
          <a:ext cx="4610205" cy="9042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</a:tblGrid>
              <a:tr h="377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5262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総合診療医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総合診療医</a:t>
                      </a:r>
                      <a:endParaRPr kumimoji="1" lang="en-US" altLang="ja-JP" sz="1200" b="1" i="0" dirty="0" smtClean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偶数週は内科のみ</a:t>
                      </a:r>
                      <a:endParaRPr kumimoji="1" lang="ja-JP" altLang="en-US" sz="7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総合診療医</a:t>
                      </a:r>
                      <a:endParaRPr kumimoji="1" lang="en-US" altLang="ja-JP" sz="1200" b="1" i="0" dirty="0" smtClean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奇数週は内科のみ</a:t>
                      </a:r>
                      <a:endParaRPr kumimoji="1" lang="ja-JP" altLang="en-US" sz="8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9" name="テキスト ボックス 41"/>
          <p:cNvSpPr txBox="1"/>
          <p:nvPr/>
        </p:nvSpPr>
        <p:spPr>
          <a:xfrm>
            <a:off x="136422" y="470841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午後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endParaRPr kumimoji="1" lang="ja-JP" altLang="en-US" sz="12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20" name="テキスト ボックス 43"/>
          <p:cNvSpPr txBox="1"/>
          <p:nvPr/>
        </p:nvSpPr>
        <p:spPr>
          <a:xfrm>
            <a:off x="194271" y="6057469"/>
            <a:ext cx="4842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担当：当院総合診療医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21" name="テキスト ボックス 44"/>
          <p:cNvSpPr txBox="1"/>
          <p:nvPr/>
        </p:nvSpPr>
        <p:spPr>
          <a:xfrm>
            <a:off x="5153726" y="5988071"/>
            <a:ext cx="484267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担当：当院総合診療医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endParaRPr lang="en-US" altLang="ja-JP" sz="8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内科は、当日整形外科の予約がある方のみ、同日予約ができます。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整形外科は、関節注射にも対応いたします。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graphicFrame>
        <p:nvGraphicFramePr>
          <p:cNvPr id="1122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3296"/>
              </p:ext>
            </p:extLst>
          </p:nvPr>
        </p:nvGraphicFramePr>
        <p:xfrm>
          <a:off x="5153729" y="4951962"/>
          <a:ext cx="4610205" cy="9270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  <a:gridCol w="922041">
                  <a:extLst>
                    <a:ext uri="{9D8B030D-6E8A-4147-A177-3AD203B41FA5}"/>
                  </a:extLst>
                </a:gridCol>
              </a:tblGrid>
              <a:tr h="377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549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総合診療医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総合診療医</a:t>
                      </a:r>
                      <a:endParaRPr kumimoji="1" lang="en-US" altLang="ja-JP" sz="1200" b="1" i="0" dirty="0" smtClean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偶数週は内科のみ</a:t>
                      </a:r>
                      <a:endParaRPr kumimoji="1" lang="ja-JP" altLang="en-US" sz="7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総合診療医</a:t>
                      </a:r>
                      <a:endParaRPr kumimoji="1" lang="en-US" altLang="ja-JP" sz="1200" b="1" i="0" dirty="0" smtClean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奇数週は内科のみ</a:t>
                      </a:r>
                      <a:endParaRPr kumimoji="1" lang="ja-JP" altLang="en-US" sz="8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正方形/長方形 20"/>
          <p:cNvSpPr/>
          <p:nvPr/>
        </p:nvSpPr>
        <p:spPr>
          <a:xfrm>
            <a:off x="5089146" y="155903"/>
            <a:ext cx="4610205" cy="3589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整形外科</a:t>
            </a:r>
            <a:r>
              <a:rPr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（専門医）</a:t>
            </a:r>
            <a:endParaRPr kumimoji="1" lang="ja-JP" altLang="en-US" sz="14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125" name="テキスト ボックス 21"/>
          <p:cNvSpPr txBox="1"/>
          <p:nvPr/>
        </p:nvSpPr>
        <p:spPr>
          <a:xfrm>
            <a:off x="5007715" y="539646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午前・午後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r>
              <a:rPr kumimoji="1" lang="ja-JP" altLang="en-US" sz="12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（完全予約制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）</a:t>
            </a:r>
          </a:p>
        </p:txBody>
      </p:sp>
      <p:sp>
        <p:nvSpPr>
          <p:cNvPr id="1126" name="テキスト ボックス 22"/>
          <p:cNvSpPr txBox="1"/>
          <p:nvPr/>
        </p:nvSpPr>
        <p:spPr>
          <a:xfrm>
            <a:off x="5089152" y="1836184"/>
            <a:ext cx="480856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診療日および担当医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：</a:t>
            </a:r>
            <a:endParaRPr lang="en-US" altLang="ja-JP" sz="1100" b="1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引野講二医師：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月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1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回第</a:t>
            </a:r>
            <a:r>
              <a:rPr lang="en-US" altLang="ja-JP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1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週月曜日午前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渡部哲也医師：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偶数週火曜日　午後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（渡部医師は新規の予約を受けることはできません。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）</a:t>
            </a:r>
            <a:endParaRPr lang="en-US" altLang="ja-JP" sz="1100" b="1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八島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英基医師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：不定期水曜日・木曜日・金曜日など</a:t>
            </a:r>
            <a:endParaRPr lang="en-US" altLang="ja-JP" sz="1100" b="1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穴口裕子医師：第</a:t>
            </a:r>
            <a:r>
              <a:rPr lang="en-US" altLang="ja-JP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1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・</a:t>
            </a:r>
            <a:r>
              <a:rPr lang="en-US" altLang="ja-JP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3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週木曜日午後および翌金曜日午前</a:t>
            </a:r>
            <a:endParaRPr lang="en-US" altLang="ja-JP" sz="1100" b="1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覺田尚人医師：偶数週金曜日午後</a:t>
            </a:r>
            <a:endParaRPr lang="en-US" altLang="ja-JP" sz="1100" b="1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graphicFrame>
        <p:nvGraphicFramePr>
          <p:cNvPr id="1127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4122"/>
              </p:ext>
            </p:extLst>
          </p:nvPr>
        </p:nvGraphicFramePr>
        <p:xfrm>
          <a:off x="5089146" y="832955"/>
          <a:ext cx="4610206" cy="101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7071">
                  <a:extLst>
                    <a:ext uri="{9D8B030D-6E8A-4147-A177-3AD203B41FA5}"/>
                  </a:extLst>
                </a:gridCol>
                <a:gridCol w="808627">
                  <a:extLst>
                    <a:ext uri="{9D8B030D-6E8A-4147-A177-3AD203B41FA5}"/>
                  </a:extLst>
                </a:gridCol>
                <a:gridCol w="808627">
                  <a:extLst>
                    <a:ext uri="{9D8B030D-6E8A-4147-A177-3AD203B41FA5}"/>
                  </a:extLst>
                </a:gridCol>
                <a:gridCol w="808627">
                  <a:extLst>
                    <a:ext uri="{9D8B030D-6E8A-4147-A177-3AD203B41FA5}"/>
                  </a:extLst>
                </a:gridCol>
                <a:gridCol w="808627">
                  <a:extLst>
                    <a:ext uri="{9D8B030D-6E8A-4147-A177-3AD203B41FA5}"/>
                  </a:extLst>
                </a:gridCol>
                <a:gridCol w="808627">
                  <a:extLst>
                    <a:ext uri="{9D8B030D-6E8A-4147-A177-3AD203B41FA5}"/>
                  </a:extLst>
                </a:gridCol>
              </a:tblGrid>
              <a:tr h="243295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2432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引野 講二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八島 英基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八島 英基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穴口</a:t>
                      </a:r>
                      <a:r>
                        <a:rPr kumimoji="1" lang="ja-JP" altLang="en-US" sz="1200" b="1" i="0" baseline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 </a:t>
                      </a: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裕子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/>
                </a:extLst>
              </a:tr>
              <a:tr h="2432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午後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渡部 哲也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八島 英基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穴口</a:t>
                      </a:r>
                      <a:r>
                        <a:rPr kumimoji="1" lang="ja-JP" altLang="en-US" sz="1200" b="1" i="0" baseline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 </a:t>
                      </a: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裕子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覺田</a:t>
                      </a:r>
                      <a:r>
                        <a:rPr kumimoji="1" lang="ja-JP" altLang="en-US" sz="1200" b="1" i="0" baseline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 尚人</a:t>
                      </a:r>
                      <a:endParaRPr kumimoji="1" lang="en-US" altLang="ja-JP" sz="1200" b="1" i="0" baseline="0" dirty="0" smtClean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八島</a:t>
                      </a:r>
                      <a:r>
                        <a:rPr kumimoji="1" lang="ja-JP" altLang="en-US" sz="1200" b="1" i="0" baseline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 英基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8" name="正方形/長方形 24"/>
          <p:cNvSpPr/>
          <p:nvPr/>
        </p:nvSpPr>
        <p:spPr>
          <a:xfrm>
            <a:off x="5089149" y="3140285"/>
            <a:ext cx="4610205" cy="3589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小児科</a:t>
            </a:r>
            <a:endParaRPr kumimoji="1" lang="ja-JP" altLang="en-US" sz="14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129" name="テキスト ボックス 25"/>
          <p:cNvSpPr txBox="1"/>
          <p:nvPr/>
        </p:nvSpPr>
        <p:spPr>
          <a:xfrm>
            <a:off x="5030965" y="3513909"/>
            <a:ext cx="3108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午前・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午後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（予約なく受診できます）</a:t>
            </a:r>
          </a:p>
        </p:txBody>
      </p:sp>
      <p:graphicFrame>
        <p:nvGraphicFramePr>
          <p:cNvPr id="1130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41471"/>
              </p:ext>
            </p:extLst>
          </p:nvPr>
        </p:nvGraphicFramePr>
        <p:xfrm>
          <a:off x="5089149" y="3805589"/>
          <a:ext cx="4610206" cy="10357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80131">
                  <a:extLst>
                    <a:ext uri="{9D8B030D-6E8A-4147-A177-3AD203B41FA5}"/>
                  </a:extLst>
                </a:gridCol>
                <a:gridCol w="806015">
                  <a:extLst>
                    <a:ext uri="{9D8B030D-6E8A-4147-A177-3AD203B41FA5}"/>
                  </a:extLst>
                </a:gridCol>
                <a:gridCol w="806015">
                  <a:extLst>
                    <a:ext uri="{9D8B030D-6E8A-4147-A177-3AD203B41FA5}"/>
                  </a:extLst>
                </a:gridCol>
                <a:gridCol w="806015">
                  <a:extLst>
                    <a:ext uri="{9D8B030D-6E8A-4147-A177-3AD203B41FA5}"/>
                  </a:extLst>
                </a:gridCol>
                <a:gridCol w="806015">
                  <a:extLst>
                    <a:ext uri="{9D8B030D-6E8A-4147-A177-3AD203B41FA5}"/>
                  </a:extLst>
                </a:gridCol>
                <a:gridCol w="806015">
                  <a:extLst>
                    <a:ext uri="{9D8B030D-6E8A-4147-A177-3AD203B41FA5}"/>
                  </a:extLst>
                </a:gridCol>
              </a:tblGrid>
              <a:tr h="180804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/>
                </a:extLst>
              </a:tr>
              <a:tr h="3013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高橋 富彦</a:t>
                      </a:r>
                      <a:endParaRPr kumimoji="1" lang="en-US" altLang="ja-JP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井上 </a:t>
                      </a:r>
                      <a:r>
                        <a:rPr lang="ja-JP" altLang="en-US" sz="1200" b="1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裕靖</a:t>
                      </a:r>
                      <a:endParaRPr kumimoji="1" lang="en-US" altLang="ja-JP" sz="1200" b="1" i="0" baseline="3000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高橋 富彦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高橋 富彦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高橋 富彦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高橋 富彦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/>
                </a:extLst>
              </a:tr>
              <a:tr h="3013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午後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井上 </a:t>
                      </a:r>
                      <a:r>
                        <a:rPr lang="ja-JP" altLang="en-US" sz="1200" b="1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裕靖</a:t>
                      </a:r>
                      <a:endParaRPr kumimoji="1" lang="en-US" altLang="ja-JP" sz="1200" b="1" i="0" baseline="3000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予防接種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健診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31" name="テキスト ボックス 27"/>
          <p:cNvSpPr txBox="1"/>
          <p:nvPr/>
        </p:nvSpPr>
        <p:spPr>
          <a:xfrm>
            <a:off x="5089146" y="4863588"/>
            <a:ext cx="46825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担当医：高橋富彦小児科医長　井上裕靖医師（非常勤　旭川医科大学）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             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＊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 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井上医師の診療は、不定期に月２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〜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３回程度あります。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32" name="テキスト ボックス 28"/>
          <p:cNvSpPr txBox="1"/>
          <p:nvPr/>
        </p:nvSpPr>
        <p:spPr>
          <a:xfrm>
            <a:off x="5030966" y="5672229"/>
            <a:ext cx="4031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</a:t>
            </a:r>
            <a:r>
              <a:rPr kumimoji="1" lang="ja-JP" altLang="en-US" sz="12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毎週金曜日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予約なし（予約できません））</a:t>
            </a:r>
          </a:p>
        </p:txBody>
      </p:sp>
      <p:sp>
        <p:nvSpPr>
          <p:cNvPr id="1133" name="正方形/長方形 29"/>
          <p:cNvSpPr/>
          <p:nvPr/>
        </p:nvSpPr>
        <p:spPr>
          <a:xfrm>
            <a:off x="5089149" y="5363362"/>
            <a:ext cx="4610205" cy="2916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皮膚科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（出張医）</a:t>
            </a:r>
          </a:p>
        </p:txBody>
      </p:sp>
      <p:sp>
        <p:nvSpPr>
          <p:cNvPr id="1134" name="テキスト ボックス 30"/>
          <p:cNvSpPr txBox="1"/>
          <p:nvPr/>
        </p:nvSpPr>
        <p:spPr>
          <a:xfrm>
            <a:off x="5089149" y="6548705"/>
            <a:ext cx="4452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担当医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  <a:sym typeface="Wingdings"/>
              </a:rPr>
              <a:t>：札幌医科大学皮膚科医師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graphicFrame>
        <p:nvGraphicFramePr>
          <p:cNvPr id="1135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585532"/>
              </p:ext>
            </p:extLst>
          </p:nvPr>
        </p:nvGraphicFramePr>
        <p:xfrm>
          <a:off x="5089149" y="5988635"/>
          <a:ext cx="4610200" cy="551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</a:tblGrid>
              <a:tr h="1950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16584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出張医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36" name="正方形/長方形 34"/>
          <p:cNvSpPr/>
          <p:nvPr/>
        </p:nvSpPr>
        <p:spPr>
          <a:xfrm>
            <a:off x="280590" y="155903"/>
            <a:ext cx="4610202" cy="3589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消化器内科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（専門内科）</a:t>
            </a:r>
          </a:p>
        </p:txBody>
      </p:sp>
      <p:sp>
        <p:nvSpPr>
          <p:cNvPr id="1137" name="テキスト ボックス 36"/>
          <p:cNvSpPr txBox="1"/>
          <p:nvPr/>
        </p:nvSpPr>
        <p:spPr>
          <a:xfrm>
            <a:off x="196911" y="533702"/>
            <a:ext cx="4693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（毎週木曜午前　予約制）</a:t>
            </a:r>
          </a:p>
        </p:txBody>
      </p:sp>
      <p:graphicFrame>
        <p:nvGraphicFramePr>
          <p:cNvPr id="11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15603"/>
              </p:ext>
            </p:extLst>
          </p:nvPr>
        </p:nvGraphicFramePr>
        <p:xfrm>
          <a:off x="280588" y="782938"/>
          <a:ext cx="4610200" cy="55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</a:tblGrid>
              <a:tr h="1419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204513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佐々</a:t>
                      </a: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尾</a:t>
                      </a:r>
                      <a:r>
                        <a:rPr kumimoji="1" lang="ja-JP" altLang="en-US" sz="1200" b="1" i="0" baseline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 航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39" name="正方形/長方形 39"/>
          <p:cNvSpPr/>
          <p:nvPr/>
        </p:nvSpPr>
        <p:spPr>
          <a:xfrm>
            <a:off x="297210" y="1977825"/>
            <a:ext cx="4610202" cy="3589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呼吸器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内科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（専門内科）</a:t>
            </a:r>
          </a:p>
        </p:txBody>
      </p:sp>
      <p:sp>
        <p:nvSpPr>
          <p:cNvPr id="1140" name="テキスト ボックス 40"/>
          <p:cNvSpPr txBox="1"/>
          <p:nvPr/>
        </p:nvSpPr>
        <p:spPr>
          <a:xfrm>
            <a:off x="180290" y="2336768"/>
            <a:ext cx="4693881" cy="46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【午前・午後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月</a:t>
            </a:r>
            <a:r>
              <a:rPr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2</a:t>
            </a:r>
            <a:r>
              <a:rPr lang="ja-JP" altLang="en-US" sz="12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回木</a:t>
            </a:r>
            <a:r>
              <a:rPr kumimoji="1" lang="ja-JP" altLang="en-US" sz="12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曜日　完全予約制（予約のない方は受診</a:t>
            </a:r>
            <a:endParaRPr kumimoji="1" lang="ja-JP" altLang="en-US" sz="1200" b="1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kumimoji="1" lang="ja-JP" altLang="en-US" sz="12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で</a:t>
            </a:r>
            <a:r>
              <a:rPr kumimoji="1" lang="ja-JP" altLang="en-US" sz="12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きません））</a:t>
            </a:r>
            <a:endParaRPr kumimoji="1" lang="ja-JP" altLang="en-US" sz="1200" b="1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graphicFrame>
        <p:nvGraphicFramePr>
          <p:cNvPr id="1141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77517"/>
              </p:ext>
            </p:extLst>
          </p:nvPr>
        </p:nvGraphicFramePr>
        <p:xfrm>
          <a:off x="369794" y="2790264"/>
          <a:ext cx="4537619" cy="55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9481"/>
                <a:gridCol w="874058"/>
                <a:gridCol w="986118"/>
                <a:gridCol w="885265"/>
                <a:gridCol w="912697"/>
              </a:tblGrid>
              <a:tr h="2537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165888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重原</a:t>
                      </a:r>
                      <a:r>
                        <a:rPr kumimoji="1" lang="ja-JP" altLang="en-US" sz="1200" b="1" i="0" baseline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 </a:t>
                      </a: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克則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42" name="正方形/長方形 42"/>
          <p:cNvSpPr/>
          <p:nvPr/>
        </p:nvSpPr>
        <p:spPr>
          <a:xfrm>
            <a:off x="280590" y="3564361"/>
            <a:ext cx="4610202" cy="3589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循環器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内科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（専門内科）</a:t>
            </a:r>
          </a:p>
        </p:txBody>
      </p:sp>
      <p:sp>
        <p:nvSpPr>
          <p:cNvPr id="1143" name="テキスト ボックス 43"/>
          <p:cNvSpPr txBox="1"/>
          <p:nvPr/>
        </p:nvSpPr>
        <p:spPr>
          <a:xfrm>
            <a:off x="196910" y="3942160"/>
            <a:ext cx="4283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午前・午後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第</a:t>
            </a:r>
            <a:r>
              <a:rPr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4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週水曜日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完全予約制）</a:t>
            </a:r>
          </a:p>
        </p:txBody>
      </p:sp>
      <p:graphicFrame>
        <p:nvGraphicFramePr>
          <p:cNvPr id="1144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834598"/>
              </p:ext>
            </p:extLst>
          </p:nvPr>
        </p:nvGraphicFramePr>
        <p:xfrm>
          <a:off x="280590" y="4213239"/>
          <a:ext cx="4610200" cy="55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</a:tblGrid>
              <a:tr h="1576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157692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高橋 文彦</a:t>
                      </a: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45" name="テキスト ボックス 45"/>
          <p:cNvSpPr txBox="1"/>
          <p:nvPr/>
        </p:nvSpPr>
        <p:spPr>
          <a:xfrm>
            <a:off x="280587" y="1338035"/>
            <a:ext cx="4610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担当：佐々尾副院長　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46" name="テキスト ボックス 46"/>
          <p:cNvSpPr txBox="1"/>
          <p:nvPr/>
        </p:nvSpPr>
        <p:spPr>
          <a:xfrm>
            <a:off x="263971" y="3319757"/>
            <a:ext cx="4610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担当：重原克則医師（非常勤）　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47" name="テキスト ボックス 47"/>
          <p:cNvSpPr txBox="1"/>
          <p:nvPr/>
        </p:nvSpPr>
        <p:spPr>
          <a:xfrm>
            <a:off x="280590" y="4759335"/>
            <a:ext cx="46102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担当：高橋文彦医師（留萌市立病院循環器内科　副院長）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＊現在新しい患者さんの予約はできません。　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49" name="正方形/長方形 32"/>
          <p:cNvSpPr/>
          <p:nvPr/>
        </p:nvSpPr>
        <p:spPr>
          <a:xfrm>
            <a:off x="280591" y="5258001"/>
            <a:ext cx="4610202" cy="3589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フレイル外来</a:t>
            </a:r>
            <a:r>
              <a:rPr kumimoji="1" lang="ja-JP" altLang="en-US" sz="14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専門内科）</a:t>
            </a:r>
          </a:p>
        </p:txBody>
      </p:sp>
      <p:sp>
        <p:nvSpPr>
          <p:cNvPr id="1150" name="テキスト ボックス 33"/>
          <p:cNvSpPr txBox="1"/>
          <p:nvPr/>
        </p:nvSpPr>
        <p:spPr>
          <a:xfrm>
            <a:off x="196912" y="5635800"/>
            <a:ext cx="4693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午後</a:t>
            </a:r>
            <a:r>
              <a:rPr kumimoji="1" lang="en-US" altLang="ja-JP" sz="12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</a:t>
            </a:r>
            <a:r>
              <a:rPr kumimoji="1" lang="ja-JP" altLang="en-US" sz="12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毎週月曜午後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予約制）</a:t>
            </a:r>
          </a:p>
        </p:txBody>
      </p:sp>
      <p:graphicFrame>
        <p:nvGraphicFramePr>
          <p:cNvPr id="1151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15456"/>
              </p:ext>
            </p:extLst>
          </p:nvPr>
        </p:nvGraphicFramePr>
        <p:xfrm>
          <a:off x="280589" y="5885036"/>
          <a:ext cx="4610200" cy="55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  <a:gridCol w="922040">
                  <a:extLst>
                    <a:ext uri="{9D8B030D-6E8A-4147-A177-3AD203B41FA5}"/>
                  </a:extLst>
                </a:gridCol>
              </a:tblGrid>
              <a:tr h="146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146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佐々尾</a:t>
                      </a:r>
                      <a:r>
                        <a:rPr kumimoji="1" lang="ja-JP" altLang="en-US" sz="1200" b="1" i="0" baseline="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 航</a:t>
                      </a:r>
                      <a:endParaRPr kumimoji="1" lang="ja-JP" altLang="en-US" sz="1200" b="1" i="0" dirty="0" smtClean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52" name="テキスト ボックス 38"/>
          <p:cNvSpPr txBox="1"/>
          <p:nvPr/>
        </p:nvSpPr>
        <p:spPr>
          <a:xfrm>
            <a:off x="280592" y="6498348"/>
            <a:ext cx="4610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担当：佐々尾副院長　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86" name="正方形/長方形 77"/>
          <p:cNvSpPr/>
          <p:nvPr/>
        </p:nvSpPr>
        <p:spPr>
          <a:xfrm>
            <a:off x="312273" y="1547831"/>
            <a:ext cx="4695443" cy="429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消化器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内科は、事前予約を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受け付けております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。当日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の受診は、予約患者さんの終了後の対応となります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07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テキスト ボックス 28"/>
          <p:cNvSpPr txBox="1"/>
          <p:nvPr/>
        </p:nvSpPr>
        <p:spPr>
          <a:xfrm>
            <a:off x="63759" y="2568177"/>
            <a:ext cx="4767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午前・午後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（毎週火曜日</a:t>
            </a:r>
            <a:r>
              <a:rPr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 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予約制</a:t>
            </a:r>
            <a:r>
              <a:rPr kumimoji="1" lang="ja-JP" altLang="en-US" sz="10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（予約のない方も受診できます）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）</a:t>
            </a:r>
          </a:p>
        </p:txBody>
      </p:sp>
      <p:sp>
        <p:nvSpPr>
          <p:cNvPr id="1155" name="正方形/長方形 29"/>
          <p:cNvSpPr/>
          <p:nvPr/>
        </p:nvSpPr>
        <p:spPr>
          <a:xfrm>
            <a:off x="214932" y="2273681"/>
            <a:ext cx="4610205" cy="2875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婦人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科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（出張医）</a:t>
            </a:r>
          </a:p>
        </p:txBody>
      </p:sp>
      <p:sp>
        <p:nvSpPr>
          <p:cNvPr id="1156" name="テキスト ボックス 30"/>
          <p:cNvSpPr txBox="1"/>
          <p:nvPr/>
        </p:nvSpPr>
        <p:spPr>
          <a:xfrm>
            <a:off x="214926" y="3444788"/>
            <a:ext cx="4452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担当医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  <a:sym typeface="Wingdings"/>
              </a:rPr>
              <a:t>：金野宏泰医師（非常勤）　　　事前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  <a:sym typeface="Wingdings"/>
              </a:rPr>
              <a:t>予約可能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  <a:sym typeface="Wingdings"/>
              </a:rPr>
              <a:t>です。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  <a:sym typeface="Wingdings"/>
            </a:endParaRPr>
          </a:p>
        </p:txBody>
      </p:sp>
      <p:graphicFrame>
        <p:nvGraphicFramePr>
          <p:cNvPr id="1157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842475"/>
              </p:ext>
            </p:extLst>
          </p:nvPr>
        </p:nvGraphicFramePr>
        <p:xfrm>
          <a:off x="214932" y="2863598"/>
          <a:ext cx="4610208" cy="551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</a:tblGrid>
              <a:tr h="153318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1533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午前・午後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58" name="正方形/長方形 34"/>
          <p:cNvSpPr/>
          <p:nvPr/>
        </p:nvSpPr>
        <p:spPr>
          <a:xfrm>
            <a:off x="214929" y="3790334"/>
            <a:ext cx="4610205" cy="2875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耳鼻咽喉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科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（出張医）</a:t>
            </a:r>
          </a:p>
        </p:txBody>
      </p:sp>
      <p:sp>
        <p:nvSpPr>
          <p:cNvPr id="1159" name="テキスト ボックス 36"/>
          <p:cNvSpPr txBox="1"/>
          <p:nvPr/>
        </p:nvSpPr>
        <p:spPr>
          <a:xfrm>
            <a:off x="210611" y="4940150"/>
            <a:ext cx="46102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担当医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  <a:sym typeface="Wingdings"/>
              </a:rPr>
              <a:t>：札幌医科大学耳鼻咽喉科医師　　事前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  <a:sym typeface="Wingdings"/>
              </a:rPr>
              <a:t>予約可能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  <a:sym typeface="Wingdings"/>
              </a:rPr>
              <a:t>です。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  <a:sym typeface="Wingdings"/>
            </a:endParaRPr>
          </a:p>
        </p:txBody>
      </p:sp>
      <p:graphicFrame>
        <p:nvGraphicFramePr>
          <p:cNvPr id="1160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183437"/>
              </p:ext>
            </p:extLst>
          </p:nvPr>
        </p:nvGraphicFramePr>
        <p:xfrm>
          <a:off x="214929" y="4380251"/>
          <a:ext cx="4610208" cy="551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出張医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61" name="テキスト ボックス 39"/>
          <p:cNvSpPr txBox="1"/>
          <p:nvPr/>
        </p:nvSpPr>
        <p:spPr>
          <a:xfrm>
            <a:off x="54594" y="4094044"/>
            <a:ext cx="4895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（奇数週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水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曜日</a:t>
            </a:r>
            <a:r>
              <a:rPr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 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完全予約制</a:t>
            </a:r>
            <a:r>
              <a:rPr kumimoji="1" lang="ja-JP" altLang="en-US" sz="10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（予約のない方は受診できません）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）</a:t>
            </a:r>
          </a:p>
        </p:txBody>
      </p:sp>
      <p:sp>
        <p:nvSpPr>
          <p:cNvPr id="1162" name="正方形/長方形 40"/>
          <p:cNvSpPr/>
          <p:nvPr/>
        </p:nvSpPr>
        <p:spPr>
          <a:xfrm>
            <a:off x="214926" y="5325328"/>
            <a:ext cx="4610205" cy="2875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泌尿器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科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（出張医）</a:t>
            </a:r>
          </a:p>
        </p:txBody>
      </p:sp>
      <p:sp>
        <p:nvSpPr>
          <p:cNvPr id="1163" name="テキスト ボックス 41"/>
          <p:cNvSpPr txBox="1"/>
          <p:nvPr/>
        </p:nvSpPr>
        <p:spPr>
          <a:xfrm>
            <a:off x="210611" y="6474194"/>
            <a:ext cx="4452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担当医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  <a:sym typeface="Wingdings"/>
              </a:rPr>
              <a:t>：札幌医科大学泌尿器科医師　　　事前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  <a:sym typeface="Wingdings"/>
              </a:rPr>
              <a:t>予約可能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  <a:sym typeface="Wingdings"/>
              </a:rPr>
              <a:t>です。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  <a:sym typeface="Wingdings"/>
            </a:endParaRPr>
          </a:p>
        </p:txBody>
      </p:sp>
      <p:graphicFrame>
        <p:nvGraphicFramePr>
          <p:cNvPr id="1164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803233"/>
              </p:ext>
            </p:extLst>
          </p:nvPr>
        </p:nvGraphicFramePr>
        <p:xfrm>
          <a:off x="214926" y="5891998"/>
          <a:ext cx="4610208" cy="551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</a:tblGrid>
              <a:tr h="124916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1249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出張医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65" name="テキスト ボックス 43"/>
          <p:cNvSpPr txBox="1"/>
          <p:nvPr/>
        </p:nvSpPr>
        <p:spPr>
          <a:xfrm>
            <a:off x="63759" y="5614999"/>
            <a:ext cx="4305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（毎週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木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曜日</a:t>
            </a:r>
            <a:r>
              <a:rPr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 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予約制</a:t>
            </a:r>
            <a:r>
              <a:rPr kumimoji="1" lang="ja-JP" altLang="en-US" sz="10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（予約のない方も受診できます）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）</a:t>
            </a:r>
          </a:p>
        </p:txBody>
      </p:sp>
      <p:sp>
        <p:nvSpPr>
          <p:cNvPr id="1166" name="テキスト ボックス 54"/>
          <p:cNvSpPr txBox="1"/>
          <p:nvPr/>
        </p:nvSpPr>
        <p:spPr>
          <a:xfrm>
            <a:off x="4745159" y="6299422"/>
            <a:ext cx="50448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北海道立羽幌病院　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（代表）：</a:t>
            </a:r>
            <a:r>
              <a:rPr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0164-62-6060</a:t>
            </a:r>
            <a:r>
              <a:rPr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</a:t>
            </a:r>
            <a:endParaRPr lang="en-US" altLang="ja-JP" sz="12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pPr algn="r"/>
            <a:r>
              <a:rPr lang="en-US" altLang="ja-JP" sz="10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2021</a:t>
            </a:r>
            <a:r>
              <a:rPr lang="ja-JP" altLang="en-US" sz="10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年</a:t>
            </a:r>
            <a:r>
              <a:rPr lang="en-US" altLang="ja-JP" sz="10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4</a:t>
            </a:r>
            <a:r>
              <a:rPr lang="ja-JP" altLang="en-US" sz="10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月</a:t>
            </a:r>
            <a:r>
              <a:rPr lang="ja-JP" altLang="en-US" sz="10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現在</a:t>
            </a:r>
            <a:endParaRPr kumimoji="1" lang="ja-JP" altLang="en-US" sz="10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67" name="正方形/長方形 24"/>
          <p:cNvSpPr/>
          <p:nvPr/>
        </p:nvSpPr>
        <p:spPr>
          <a:xfrm>
            <a:off x="5112391" y="157050"/>
            <a:ext cx="4610205" cy="357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新規の予約</a:t>
            </a:r>
            <a:r>
              <a:rPr lang="en-US" altLang="ja-JP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や</a:t>
            </a:r>
            <a:r>
              <a:rPr lang="en-US" altLang="ja-JP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予約変更について</a:t>
            </a:r>
            <a:endParaRPr kumimoji="1" lang="ja-JP" altLang="en-US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168" name="テキスト ボックス 25"/>
          <p:cNvSpPr txBox="1"/>
          <p:nvPr/>
        </p:nvSpPr>
        <p:spPr>
          <a:xfrm>
            <a:off x="5112389" y="4475106"/>
            <a:ext cx="3240753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今後　当院に定期的な受診を希望されたい方</a:t>
            </a:r>
          </a:p>
        </p:txBody>
      </p:sp>
      <p:sp>
        <p:nvSpPr>
          <p:cNvPr id="1169" name="テキスト ボックス 26"/>
          <p:cNvSpPr txBox="1"/>
          <p:nvPr/>
        </p:nvSpPr>
        <p:spPr>
          <a:xfrm>
            <a:off x="5112391" y="579682"/>
            <a:ext cx="3240751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現在　当院に定期的な受診をされている方</a:t>
            </a:r>
          </a:p>
        </p:txBody>
      </p:sp>
      <p:sp>
        <p:nvSpPr>
          <p:cNvPr id="1170" name="テキスト ボックス 27"/>
          <p:cNvSpPr txBox="1"/>
          <p:nvPr/>
        </p:nvSpPr>
        <p:spPr>
          <a:xfrm>
            <a:off x="5290621" y="890612"/>
            <a:ext cx="4388071" cy="76944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</a:t>
            </a:r>
            <a:r>
              <a:rPr lang="ja-JP" altLang="en-US" sz="1100" b="1" dirty="0">
                <a:solidFill>
                  <a:schemeClr val="accent2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受診を予約されている方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で、下記の変更をする場合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　　　</a:t>
            </a:r>
            <a:r>
              <a:rPr lang="ja-JP" altLang="en-US" sz="1100" b="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予約時間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　　</a:t>
            </a:r>
            <a:r>
              <a:rPr lang="ja-JP" altLang="en-US" sz="1100" b="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定期受診の予約日</a:t>
            </a:r>
            <a:endParaRPr lang="en-US" altLang="ja-JP" sz="1100" b="1" dirty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対応：１階会計窓口　または　電話（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13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時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〜17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時）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締切：予約を希望される前日（月曜日の場合は金曜日）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71" name="テキスト ボックス 32"/>
          <p:cNvSpPr txBox="1"/>
          <p:nvPr/>
        </p:nvSpPr>
        <p:spPr>
          <a:xfrm>
            <a:off x="5290622" y="1697678"/>
            <a:ext cx="4388070" cy="110799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</a:t>
            </a:r>
            <a:r>
              <a:rPr lang="ja-JP" altLang="en-US" sz="1100" b="1" dirty="0">
                <a:solidFill>
                  <a:schemeClr val="accent2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受診を予約されている方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で、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体調の変化などにより、予定外に主治医の受診を希望する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場合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endParaRPr lang="en-US" altLang="ja-JP" sz="1100" b="1" dirty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対応：１階会計窓口　または　２階患者相談室（地域連携室）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　　　電話（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13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時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〜17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時）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締切：予約を希望される前日（月曜日の場合は金曜日）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72" name="テキスト ボックス 33"/>
          <p:cNvSpPr txBox="1"/>
          <p:nvPr/>
        </p:nvSpPr>
        <p:spPr>
          <a:xfrm>
            <a:off x="5290621" y="2840773"/>
            <a:ext cx="4388071" cy="76944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</a:t>
            </a:r>
            <a:r>
              <a:rPr lang="ja-JP" altLang="en-US" sz="1100" b="1" dirty="0">
                <a:solidFill>
                  <a:schemeClr val="accent2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受診を予約されている方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で、下記の変更をする場合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　　　　　　　　　</a:t>
            </a:r>
            <a:r>
              <a:rPr lang="ja-JP" altLang="en-US" sz="1100" b="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主治医</a:t>
            </a:r>
            <a:endParaRPr lang="en-US" altLang="ja-JP" sz="1100" b="1" dirty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対応：２階患者相談室（地域連携室）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締切：予約を希望される前日（月曜日の場合は金曜日）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73" name="テキスト ボックス 35"/>
          <p:cNvSpPr txBox="1"/>
          <p:nvPr/>
        </p:nvSpPr>
        <p:spPr>
          <a:xfrm>
            <a:off x="5290620" y="3644207"/>
            <a:ext cx="4388071" cy="76944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</a:t>
            </a:r>
            <a:r>
              <a:rPr lang="ja-JP" altLang="en-US" sz="1100" b="1" dirty="0">
                <a:solidFill>
                  <a:schemeClr val="accent2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受診を予約されていない方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で、受診できる日が決まった場合に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</a:t>
            </a:r>
            <a:r>
              <a:rPr lang="ja-JP" altLang="en-US" sz="1100" b="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内科の予約外来受診を希望される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場合</a:t>
            </a:r>
            <a:endParaRPr lang="en-US" altLang="ja-JP" sz="1100" b="1" dirty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対応：１階会計窓口　または　電話（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13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時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〜17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時）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締切：予約を希望される前日（月曜日の場合は金曜日）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74" name="テキスト ボックス 38"/>
          <p:cNvSpPr txBox="1"/>
          <p:nvPr/>
        </p:nvSpPr>
        <p:spPr>
          <a:xfrm>
            <a:off x="5290619" y="4782289"/>
            <a:ext cx="4388071" cy="6001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</a:t>
            </a:r>
            <a:r>
              <a:rPr lang="ja-JP" altLang="en-US" sz="1100" b="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２階患者相談室（地域連携室）で相談をお受けします。</a:t>
            </a:r>
            <a:endParaRPr lang="en-US" altLang="ja-JP" sz="1100" b="1" dirty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できれば、現在かかりつけの医療機関からお手紙をいただき、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持参していただくことが望ましいです。　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  <p:sp>
        <p:nvSpPr>
          <p:cNvPr id="1175" name="テキスト ボックス 55"/>
          <p:cNvSpPr txBox="1"/>
          <p:nvPr/>
        </p:nvSpPr>
        <p:spPr>
          <a:xfrm>
            <a:off x="5179346" y="5643098"/>
            <a:ext cx="461061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＊受診に関してご不明な際は、</a:t>
            </a:r>
            <a:endParaRPr kumimoji="1" lang="en-US" altLang="ja-JP" sz="14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r>
              <a:rPr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　　　　　　</a:t>
            </a:r>
            <a:r>
              <a:rPr kumimoji="1" lang="ja-JP" altLang="en-US" sz="1400" b="1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病院２階の患者相談室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へお越しください。</a:t>
            </a:r>
          </a:p>
        </p:txBody>
      </p:sp>
      <p:sp>
        <p:nvSpPr>
          <p:cNvPr id="1176" name="テキスト ボックス 52"/>
          <p:cNvSpPr txBox="1"/>
          <p:nvPr/>
        </p:nvSpPr>
        <p:spPr>
          <a:xfrm>
            <a:off x="152425" y="550946"/>
            <a:ext cx="4955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【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午前</a:t>
            </a:r>
            <a:r>
              <a:rPr kumimoji="1" lang="en-US" altLang="ja-JP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】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（毎週火曜日　完全予約制</a:t>
            </a:r>
            <a:r>
              <a:rPr kumimoji="1" lang="ja-JP" altLang="en-US" sz="105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（予約のない方は受診できません）</a:t>
            </a:r>
            <a:r>
              <a:rPr kumimoji="1" lang="ja-JP" altLang="en-US" sz="12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）</a:t>
            </a:r>
          </a:p>
        </p:txBody>
      </p:sp>
      <p:sp>
        <p:nvSpPr>
          <p:cNvPr id="1177" name="正方形/長方形 53"/>
          <p:cNvSpPr/>
          <p:nvPr/>
        </p:nvSpPr>
        <p:spPr>
          <a:xfrm>
            <a:off x="210608" y="192003"/>
            <a:ext cx="4610205" cy="3031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眼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科</a:t>
            </a:r>
            <a:r>
              <a:rPr kumimoji="1" lang="ja-JP" altLang="en-US" sz="1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（出張医）</a:t>
            </a:r>
          </a:p>
        </p:txBody>
      </p:sp>
      <p:graphicFrame>
        <p:nvGraphicFramePr>
          <p:cNvPr id="1178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694189"/>
              </p:ext>
            </p:extLst>
          </p:nvPr>
        </p:nvGraphicFramePr>
        <p:xfrm>
          <a:off x="210608" y="853354"/>
          <a:ext cx="4610208" cy="703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  <a:gridCol w="768368">
                  <a:extLst>
                    <a:ext uri="{9D8B030D-6E8A-4147-A177-3AD203B41FA5}"/>
                  </a:extLst>
                </a:gridCol>
              </a:tblGrid>
              <a:tr h="165841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2579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出張医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出張医</a:t>
                      </a:r>
                    </a:p>
                    <a:p>
                      <a:pPr algn="ctr"/>
                      <a:r>
                        <a:rPr kumimoji="1" lang="ja-JP" altLang="en-US" sz="1000" b="1" i="0" dirty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Hiragino Kaku Gothic Pro W3" charset="-128"/>
                        </a:rPr>
                        <a:t>（検査）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79" name="テキスト ボックス 57"/>
          <p:cNvSpPr txBox="1"/>
          <p:nvPr/>
        </p:nvSpPr>
        <p:spPr>
          <a:xfrm>
            <a:off x="210608" y="1579803"/>
            <a:ext cx="46102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診療日：毎週火曜日（第１・３火曜のみ午後も診療）　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　　</a:t>
            </a:r>
            <a:r>
              <a:rPr lang="ja-JP" altLang="en-US" sz="11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　水曜日（第１・３週）は検査のみ　</a:t>
            </a:r>
            <a:r>
              <a:rPr lang="en-US" altLang="ja-JP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 </a:t>
            </a:r>
          </a:p>
          <a:p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</a:rPr>
              <a:t>担当医</a:t>
            </a:r>
            <a:r>
              <a:rPr lang="ja-JP" altLang="en-US" sz="11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Hiragino Kaku Gothic Pro W3" charset="-128"/>
                <a:sym typeface="Wingdings"/>
              </a:rPr>
              <a:t>：旭川医科大学眼科医師</a:t>
            </a:r>
            <a:endParaRPr lang="en-US" altLang="ja-JP" sz="11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Hiragino Kaku Gothic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03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正方形/長方形 4"/>
          <p:cNvSpPr/>
          <p:nvPr/>
        </p:nvSpPr>
        <p:spPr>
          <a:xfrm>
            <a:off x="194272" y="39954"/>
            <a:ext cx="9569659" cy="3428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外来週間予定表一覧　　　</a:t>
            </a:r>
            <a:r>
              <a:rPr kumimoji="1" lang="en-US" altLang="ja-JP" sz="12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2021</a:t>
            </a:r>
            <a:r>
              <a:rPr kumimoji="1" lang="ja-JP" altLang="en-US" sz="12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年</a:t>
            </a:r>
            <a:r>
              <a:rPr kumimoji="1" lang="en-US" altLang="ja-JP" sz="12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4</a:t>
            </a:r>
            <a:r>
              <a:rPr kumimoji="1" lang="ja-JP" altLang="en-US" sz="12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月</a:t>
            </a:r>
            <a:r>
              <a:rPr kumimoji="1" lang="ja-JP" altLang="en-US" sz="12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現在</a:t>
            </a:r>
          </a:p>
        </p:txBody>
      </p:sp>
      <p:graphicFrame>
        <p:nvGraphicFramePr>
          <p:cNvPr id="1182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491044"/>
              </p:ext>
            </p:extLst>
          </p:nvPr>
        </p:nvGraphicFramePr>
        <p:xfrm>
          <a:off x="232962" y="522744"/>
          <a:ext cx="9530968" cy="598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107">
                  <a:extLst>
                    <a:ext uri="{9D8B030D-6E8A-4147-A177-3AD203B41FA5}"/>
                  </a:extLst>
                </a:gridCol>
                <a:gridCol w="1077844">
                  <a:extLst>
                    <a:ext uri="{9D8B030D-6E8A-4147-A177-3AD203B41FA5}"/>
                  </a:extLst>
                </a:gridCol>
                <a:gridCol w="433105">
                  <a:extLst>
                    <a:ext uri="{9D8B030D-6E8A-4147-A177-3AD203B41FA5}"/>
                  </a:extLst>
                </a:gridCol>
                <a:gridCol w="1266423">
                  <a:extLst>
                    <a:ext uri="{9D8B030D-6E8A-4147-A177-3AD203B41FA5}"/>
                  </a:extLst>
                </a:gridCol>
                <a:gridCol w="490124">
                  <a:extLst>
                    <a:ext uri="{9D8B030D-6E8A-4147-A177-3AD203B41FA5}"/>
                  </a:extLst>
                </a:gridCol>
                <a:gridCol w="1011273">
                  <a:extLst>
                    <a:ext uri="{9D8B030D-6E8A-4147-A177-3AD203B41FA5}"/>
                  </a:extLst>
                </a:gridCol>
                <a:gridCol w="1011273">
                  <a:extLst>
                    <a:ext uri="{9D8B030D-6E8A-4147-A177-3AD203B41FA5}"/>
                  </a:extLst>
                </a:gridCol>
                <a:gridCol w="1011273">
                  <a:extLst>
                    <a:ext uri="{9D8B030D-6E8A-4147-A177-3AD203B41FA5}"/>
                  </a:extLst>
                </a:gridCol>
                <a:gridCol w="1011273">
                  <a:extLst>
                    <a:ext uri="{9D8B030D-6E8A-4147-A177-3AD203B41FA5}"/>
                  </a:extLst>
                </a:gridCol>
                <a:gridCol w="1011273">
                  <a:extLst>
                    <a:ext uri="{9D8B030D-6E8A-4147-A177-3AD203B41FA5}"/>
                  </a:extLst>
                </a:gridCol>
              </a:tblGrid>
              <a:tr h="214411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予約</a:t>
                      </a: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外来日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931863" algn="l"/>
                        </a:tabLst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214411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u="none" dirty="0">
                          <a:latin typeface="+mn-ea"/>
                          <a:ea typeface="+mn-ea"/>
                          <a:cs typeface="Hiragino Kaku Gothic Pro W3" charset="-128"/>
                        </a:rPr>
                        <a:t>総合診療医による外来</a:t>
                      </a:r>
                      <a:endParaRPr kumimoji="1" lang="en-US" altLang="ja-JP" sz="1200" b="1" i="0" u="none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algn="ctr"/>
                      <a:r>
                        <a:rPr kumimoji="1" lang="ja-JP" altLang="en-US" sz="1200" b="1" i="0" u="none" dirty="0">
                          <a:latin typeface="+mn-ea"/>
                          <a:ea typeface="+mn-ea"/>
                          <a:cs typeface="Hiragino Kaku Gothic Pro W3" charset="-128"/>
                        </a:rPr>
                        <a:t>外来予約の</a:t>
                      </a:r>
                      <a:r>
                        <a:rPr kumimoji="1" lang="ja-JP" altLang="en-US" sz="1400" b="1" i="0" u="none" dirty="0">
                          <a:latin typeface="+mn-ea"/>
                          <a:ea typeface="+mn-ea"/>
                          <a:cs typeface="Hiragino Kaku Gothic Pro W3" charset="-128"/>
                        </a:rPr>
                        <a:t>ない</a:t>
                      </a:r>
                      <a:r>
                        <a:rPr kumimoji="1" lang="ja-JP" altLang="en-US" sz="1200" b="1" i="0" u="none" dirty="0">
                          <a:latin typeface="+mn-ea"/>
                          <a:ea typeface="+mn-ea"/>
                          <a:cs typeface="Hiragino Kaku Gothic Pro W3" charset="-128"/>
                        </a:rPr>
                        <a:t>方</a:t>
                      </a:r>
                      <a:endParaRPr kumimoji="1" lang="en-US" altLang="ja-JP" sz="1200" b="1" i="0" u="none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algn="ctr"/>
                      <a:r>
                        <a:rPr kumimoji="1" lang="ja-JP" altLang="en-US" sz="1200" b="1" i="0" u="none" dirty="0">
                          <a:latin typeface="+mn-ea"/>
                          <a:ea typeface="+mn-ea"/>
                          <a:cs typeface="Hiragino Kaku Gothic Pro W3" charset="-128"/>
                        </a:rPr>
                        <a:t>（内科・外科・整形外科）</a:t>
                      </a:r>
                      <a:endParaRPr kumimoji="1" lang="en-US" altLang="ja-JP" sz="1200" b="1" i="0" u="none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不要</a:t>
                      </a:r>
                    </a:p>
                  </a:txBody>
                  <a:tcPr marL="36000" marR="3600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毎日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96925" algn="l"/>
                        </a:tabLst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総合診療医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09704">
                <a:tc gridSpan="2" vMerge="1">
                  <a:txBody>
                    <a:bodyPr/>
                    <a:lstStyle/>
                    <a:p>
                      <a:pPr algn="ctr"/>
                      <a:endParaRPr kumimoji="1" lang="en-US" altLang="ja-JP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月・火・木</a:t>
                      </a:r>
                      <a:endParaRPr kumimoji="1" lang="en-US" altLang="ja-JP" sz="9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午後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総合診療医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総合診療医</a:t>
                      </a:r>
                      <a:endParaRPr kumimoji="1" lang="en-US" altLang="ja-JP" sz="1200" b="1" i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偶数週は内科のみ</a:t>
                      </a:r>
                      <a:endParaRPr kumimoji="1" lang="ja-JP" altLang="en-US" sz="8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総合</a:t>
                      </a: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診療医</a:t>
                      </a:r>
                      <a:endParaRPr kumimoji="1" lang="en-US" altLang="ja-JP" sz="1200" b="1" i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奇数週は内科のみ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rowSpan="3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総合診療医による外来</a:t>
                      </a:r>
                      <a:endParaRPr kumimoji="1" lang="en-US" altLang="ja-JP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外来予約の</a:t>
                      </a:r>
                      <a:r>
                        <a:rPr kumimoji="1" lang="ja-JP" altLang="en-US" sz="14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ある</a:t>
                      </a: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方</a:t>
                      </a:r>
                      <a:endParaRPr kumimoji="1" lang="en-US" altLang="ja-JP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（内科・整形外科）</a:t>
                      </a:r>
                      <a:endParaRPr kumimoji="1" lang="en-US" altLang="ja-JP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必要</a:t>
                      </a:r>
                    </a:p>
                  </a:txBody>
                  <a:tcPr marL="36000" marR="3600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毎日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佐々尾</a:t>
                      </a:r>
                      <a:r>
                        <a:rPr kumimoji="1" lang="ja-JP" altLang="en-US" sz="1200" b="1" i="0" baseline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 </a:t>
                      </a: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航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佐々</a:t>
                      </a: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尾 航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山﨑 孝明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阿部 昌彦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阿部 昌彦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4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安藤 貴代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安藤 治朗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阿部 昌彦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石田</a:t>
                      </a:r>
                      <a:r>
                        <a:rPr kumimoji="1" lang="ja-JP" altLang="en-US" sz="1200" b="1" i="0" baseline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 </a:t>
                      </a: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寛樹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石田 理沙</a:t>
                      </a:r>
                      <a:endParaRPr kumimoji="1" lang="en-US" altLang="ja-JP" sz="1200" b="1" i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09704"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月・火・</a:t>
                      </a: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木</a:t>
                      </a:r>
                      <a:endParaRPr kumimoji="1" lang="en-US" altLang="ja-JP" sz="9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午後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総合診療医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総合</a:t>
                      </a: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診療医</a:t>
                      </a:r>
                      <a:endParaRPr kumimoji="1" lang="en-US" altLang="ja-JP" sz="800" b="1" i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偶数週は内科のみ</a:t>
                      </a:r>
                      <a:endParaRPr kumimoji="1" lang="ja-JP" altLang="en-US" sz="8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総合</a:t>
                      </a: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診療医</a:t>
                      </a:r>
                      <a:endParaRPr kumimoji="1" lang="en-US" altLang="ja-JP" sz="1200" b="1" i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奇数週は内科のみ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内科</a:t>
                      </a:r>
                      <a:endParaRPr kumimoji="1" lang="en-US" altLang="ja-JP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（</a:t>
                      </a: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専門外来）</a:t>
                      </a:r>
                      <a:endParaRPr kumimoji="1" lang="en-US" altLang="ja-JP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消化器内科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必要</a:t>
                      </a:r>
                    </a:p>
                  </a:txBody>
                  <a:tcPr marL="36000" marR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毎週木曜日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佐々尾 航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呼吸器内科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必要</a:t>
                      </a:r>
                    </a:p>
                  </a:txBody>
                  <a:tcPr marL="36000" marR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月</a:t>
                      </a:r>
                      <a:r>
                        <a:rPr kumimoji="1" lang="en-US" altLang="ja-JP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2</a:t>
                      </a: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回木曜日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終日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重原 克則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循環器内科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必要</a:t>
                      </a:r>
                    </a:p>
                  </a:txBody>
                  <a:tcPr marL="36000" marR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第４週水曜日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終日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高橋 文彦</a:t>
                      </a:r>
                      <a:endParaRPr kumimoji="1" lang="en-US" altLang="ja-JP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フレイル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必要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marL="36000" marR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毎週月曜日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午後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佐々尾</a:t>
                      </a:r>
                      <a:r>
                        <a:rPr kumimoji="1" lang="ja-JP" altLang="en-US" sz="1200" b="1" i="0" baseline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 </a:t>
                      </a: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航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25780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整形外科（専門医）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必要</a:t>
                      </a:r>
                    </a:p>
                  </a:txBody>
                  <a:tcPr marL="36000" marR="3600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*1 </a:t>
                      </a:r>
                      <a:r>
                        <a:rPr kumimoji="1" lang="ja-JP" altLang="en-US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第</a:t>
                      </a:r>
                      <a:r>
                        <a:rPr kumimoji="1" lang="en-US" altLang="ja-JP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1</a:t>
                      </a:r>
                      <a:r>
                        <a:rPr kumimoji="1" lang="ja-JP" altLang="en-US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週月曜</a:t>
                      </a:r>
                      <a:r>
                        <a:rPr kumimoji="1" lang="ja-JP" altLang="en-US" sz="9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午前</a:t>
                      </a:r>
                      <a:endParaRPr kumimoji="1" lang="en-US" altLang="ja-JP" sz="9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algn="l"/>
                      <a:r>
                        <a:rPr kumimoji="1" lang="en-US" altLang="ja-JP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*2 </a:t>
                      </a:r>
                      <a:r>
                        <a:rPr kumimoji="1" lang="ja-JP" altLang="en-US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偶数週</a:t>
                      </a:r>
                      <a:r>
                        <a:rPr kumimoji="1" lang="ja-JP" altLang="en-US" sz="9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火曜</a:t>
                      </a:r>
                      <a:r>
                        <a:rPr kumimoji="1" lang="ja-JP" altLang="en-US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午後</a:t>
                      </a:r>
                      <a:endParaRPr kumimoji="1" lang="en-US" altLang="ja-JP" sz="900" b="1" i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algn="l"/>
                      <a:r>
                        <a:rPr kumimoji="1" lang="en-US" altLang="ja-JP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*3 </a:t>
                      </a:r>
                      <a:r>
                        <a:rPr kumimoji="1" lang="ja-JP" altLang="en-US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第</a:t>
                      </a:r>
                      <a:r>
                        <a:rPr kumimoji="1" lang="en-US" altLang="ja-JP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2</a:t>
                      </a:r>
                      <a:r>
                        <a:rPr kumimoji="1" lang="ja-JP" altLang="en-US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週木曜午前</a:t>
                      </a:r>
                      <a:endParaRPr kumimoji="1" lang="en-US" altLang="ja-JP" sz="900" b="1" i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algn="l"/>
                      <a:r>
                        <a:rPr kumimoji="1" lang="ja-JP" altLang="en-US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　</a:t>
                      </a:r>
                      <a:r>
                        <a:rPr kumimoji="1" lang="ja-JP" altLang="en-US" sz="900" b="1" i="0" baseline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  不定期水曜午後等</a:t>
                      </a:r>
                      <a:endParaRPr kumimoji="1" lang="en-US" altLang="ja-JP" sz="900" b="1" i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*4 </a:t>
                      </a:r>
                      <a:r>
                        <a:rPr kumimoji="1" lang="ja-JP" altLang="en-US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第</a:t>
                      </a:r>
                      <a:r>
                        <a:rPr kumimoji="1" lang="en-US" altLang="ja-JP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1</a:t>
                      </a:r>
                      <a:r>
                        <a:rPr kumimoji="1" lang="ja-JP" altLang="en-US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･</a:t>
                      </a:r>
                      <a:r>
                        <a:rPr kumimoji="1" lang="en-US" altLang="ja-JP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3</a:t>
                      </a:r>
                      <a:r>
                        <a:rPr kumimoji="1" lang="ja-JP" altLang="en-US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週木曜午後</a:t>
                      </a:r>
                      <a:endParaRPr kumimoji="1" lang="en-US" altLang="ja-JP" sz="900" b="1" i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baseline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     </a:t>
                      </a:r>
                      <a:r>
                        <a:rPr kumimoji="1" lang="ja-JP" altLang="en-US" sz="900" b="1" i="0" baseline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第</a:t>
                      </a:r>
                      <a:r>
                        <a:rPr kumimoji="1" lang="en-US" altLang="ja-JP" sz="900" b="1" i="0" baseline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1</a:t>
                      </a:r>
                      <a:r>
                        <a:rPr kumimoji="1" lang="ja-JP" altLang="en-US" sz="900" b="1" i="0" baseline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･</a:t>
                      </a:r>
                      <a:r>
                        <a:rPr kumimoji="1" lang="en-US" altLang="ja-JP" sz="900" b="1" i="0" baseline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3</a:t>
                      </a:r>
                      <a:r>
                        <a:rPr kumimoji="1" lang="ja-JP" altLang="en-US" sz="900" b="1" i="0" baseline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週金曜午前</a:t>
                      </a:r>
                      <a:endParaRPr kumimoji="1" lang="en-US" altLang="ja-JP" sz="900" b="1" i="0" baseline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*5 </a:t>
                      </a:r>
                      <a:r>
                        <a:rPr kumimoji="1" lang="ja-JP" altLang="en-US" sz="9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偶数週金曜午後</a:t>
                      </a:r>
                      <a:endParaRPr kumimoji="1" lang="en-US" altLang="ja-JP" sz="900" b="1" i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引野 講二</a:t>
                      </a:r>
                      <a:r>
                        <a:rPr kumimoji="1" lang="ja-JP" altLang="en-US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</a:t>
                      </a:r>
                      <a:r>
                        <a:rPr kumimoji="1" lang="en-US" altLang="ja-JP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1</a:t>
                      </a:r>
                      <a:endParaRPr kumimoji="1" lang="ja-JP" altLang="en-US" sz="1200" b="1" i="0" baseline="3000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baseline="3000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" panose="020B0400000000000000" pitchFamily="50" charset="-128"/>
                          <a:ea typeface="+mn-ea"/>
                          <a:cs typeface="Hiragino Kaku Gothic Pro W3" charset="-128"/>
                        </a:rPr>
                        <a:t>八島 英基</a:t>
                      </a:r>
                      <a:r>
                        <a:rPr kumimoji="1" lang="ja-JP" altLang="en-US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</a:t>
                      </a:r>
                      <a:r>
                        <a:rPr kumimoji="1" lang="en-US" altLang="ja-JP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3</a:t>
                      </a:r>
                      <a:endParaRPr kumimoji="1" lang="ja-JP" altLang="en-US" sz="1200" b="1" i="0" dirty="0" smtClean="0">
                        <a:latin typeface="游ゴシック" panose="020B0400000000000000" pitchFamily="50" charset="-128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Hiragino Kaku Gothic Pro W3" charset="-128"/>
                        </a:rPr>
                        <a:t>八島 英基</a:t>
                      </a:r>
                      <a:r>
                        <a:rPr kumimoji="1" lang="ja-JP" altLang="en-US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</a:t>
                      </a:r>
                      <a:r>
                        <a:rPr kumimoji="1" lang="en-US" altLang="ja-JP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3</a:t>
                      </a:r>
                      <a:endParaRPr kumimoji="1" lang="ja-JP" altLang="en-US" sz="1200" b="1" i="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 smtClean="0">
                          <a:latin typeface="+mn-ea"/>
                          <a:ea typeface="+mn-ea"/>
                        </a:rPr>
                        <a:t>穴口 裕子</a:t>
                      </a:r>
                      <a:r>
                        <a:rPr kumimoji="1" lang="ja-JP" altLang="en-US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</a:t>
                      </a:r>
                      <a:r>
                        <a:rPr kumimoji="1" lang="en-US" altLang="ja-JP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4</a:t>
                      </a:r>
                      <a:endParaRPr kumimoji="1" lang="ja-JP" altLang="en-US" sz="1200" b="1" i="0" baseline="3000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25780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4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必要</a:t>
                      </a:r>
                    </a:p>
                  </a:txBody>
                  <a:tcPr marL="36000" marR="3600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午後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渡部 哲也</a:t>
                      </a:r>
                      <a:r>
                        <a:rPr kumimoji="1" lang="ja-JP" altLang="en-US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</a:t>
                      </a:r>
                      <a:r>
                        <a:rPr kumimoji="1" lang="en-US" altLang="ja-JP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2</a:t>
                      </a:r>
                      <a:endParaRPr kumimoji="1" lang="ja-JP" altLang="en-US" sz="1200" b="1" i="0" baseline="3000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" panose="020B0400000000000000" pitchFamily="50" charset="-128"/>
                          <a:ea typeface="+mn-ea"/>
                          <a:cs typeface="Hiragino Kaku Gothic Pro W3" charset="-128"/>
                        </a:rPr>
                        <a:t>八島 英基</a:t>
                      </a:r>
                      <a:r>
                        <a:rPr kumimoji="1" lang="ja-JP" altLang="en-US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</a:t>
                      </a:r>
                      <a:r>
                        <a:rPr kumimoji="1" lang="en-US" altLang="ja-JP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3</a:t>
                      </a:r>
                      <a:endParaRPr kumimoji="1" lang="ja-JP" altLang="en-US" sz="1200" b="1" i="0" dirty="0" smtClean="0">
                        <a:latin typeface="游ゴシック" panose="020B0400000000000000" pitchFamily="50" charset="-128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 smtClean="0">
                          <a:latin typeface="+mn-ea"/>
                          <a:ea typeface="+mn-ea"/>
                        </a:rPr>
                        <a:t>穴口 裕子</a:t>
                      </a:r>
                      <a:r>
                        <a:rPr kumimoji="1" lang="ja-JP" altLang="en-US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</a:t>
                      </a:r>
                      <a:r>
                        <a:rPr kumimoji="1" lang="en-US" altLang="ja-JP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4</a:t>
                      </a:r>
                      <a:endParaRPr kumimoji="1" lang="ja-JP" altLang="en-US" sz="1200" b="1" i="0" baseline="3000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游ゴシック" panose="020B0400000000000000" pitchFamily="50" charset="-128"/>
                          <a:ea typeface="+mn-ea"/>
                          <a:cs typeface="Hiragino Kaku Gothic Pro W3" charset="-128"/>
                        </a:rPr>
                        <a:t>八島 英基</a:t>
                      </a:r>
                      <a:r>
                        <a:rPr kumimoji="1" lang="ja-JP" altLang="en-US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</a:t>
                      </a:r>
                      <a:r>
                        <a:rPr kumimoji="1" lang="en-US" altLang="ja-JP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3</a:t>
                      </a:r>
                      <a:endParaRPr kumimoji="1" lang="en-US" altLang="ja-JP" sz="1200" b="1" i="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覺田</a:t>
                      </a:r>
                      <a:r>
                        <a:rPr kumimoji="1" lang="ja-JP" altLang="en-US" sz="1200" b="1" i="0" baseline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 尚人</a:t>
                      </a:r>
                      <a:r>
                        <a:rPr kumimoji="1" lang="ja-JP" altLang="en-US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*</a:t>
                      </a:r>
                      <a:r>
                        <a:rPr kumimoji="1" lang="en-US" altLang="ja-JP" sz="1200" b="1" i="0" baseline="3000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5</a:t>
                      </a:r>
                      <a:endParaRPr kumimoji="1" lang="ja-JP" altLang="en-US" sz="1200" b="1" i="0" baseline="30000" dirty="0" smtClean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小児科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不要</a:t>
                      </a:r>
                    </a:p>
                  </a:txBody>
                  <a:tcPr marL="36000" marR="3600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毎日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井上・高橋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高橋 富彦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高橋 富彦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高橋 富彦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高橋 富彦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4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i="0" dirty="0">
                        <a:latin typeface="Hiragino Kaku Gothic Pro W3" charset="-128"/>
                        <a:ea typeface="Hiragino Kaku Gothic Pro W3" charset="-128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午後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井上 裕靖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予防接種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健診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皮膚科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不要</a:t>
                      </a:r>
                    </a:p>
                  </a:txBody>
                  <a:tcPr marL="36000" marR="3600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毎週金曜日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出張医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眼科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必要</a:t>
                      </a:r>
                    </a:p>
                  </a:txBody>
                  <a:tcPr marL="36000" marR="3600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毎週火曜日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出張医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出張医</a:t>
                      </a:r>
                      <a:r>
                        <a:rPr kumimoji="1" lang="en-US" altLang="ja-JP" sz="10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(</a:t>
                      </a:r>
                      <a:r>
                        <a:rPr kumimoji="1" lang="ja-JP" altLang="en-US" sz="10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検査</a:t>
                      </a:r>
                      <a:r>
                        <a:rPr kumimoji="1" lang="en-US" altLang="ja-JP" sz="10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)</a:t>
                      </a:r>
                      <a:endParaRPr kumimoji="1" lang="ja-JP" altLang="en-US" sz="10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婦人科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不要</a:t>
                      </a:r>
                    </a:p>
                  </a:txBody>
                  <a:tcPr marL="36000" marR="3600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毎週火曜日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終日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金野 宏泰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耳鼻咽喉科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必要</a:t>
                      </a:r>
                    </a:p>
                  </a:txBody>
                  <a:tcPr marL="36000" marR="3600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 smtClean="0">
                          <a:latin typeface="+mn-ea"/>
                          <a:ea typeface="+mn-ea"/>
                          <a:cs typeface="Hiragino Kaku Gothic Pro W3" charset="-128"/>
                        </a:rPr>
                        <a:t>奇数週水曜日</a:t>
                      </a:r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出張医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4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泌尿器科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不要</a:t>
                      </a:r>
                    </a:p>
                  </a:txBody>
                  <a:tcPr marL="36000" marR="3600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毎週木曜日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午前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dirty="0">
                          <a:latin typeface="+mn-ea"/>
                          <a:ea typeface="+mn-ea"/>
                          <a:cs typeface="Hiragino Kaku Gothic Pro W3" charset="-128"/>
                        </a:rPr>
                        <a:t>出張医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+mn-ea"/>
                        <a:ea typeface="+mn-ea"/>
                        <a:cs typeface="Hiragino Kaku Gothic Pro W3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15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243</TotalTime>
  <Words>989</Words>
  <Application>JUST Focus</Application>
  <Paragraphs>359</Paragraph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5" baseType="lpstr">
      <vt:lpstr>Hiragino Kaku Gothic Pro W3</vt:lpstr>
      <vt:lpstr>Hiragino Maru Gothic ProN W4</vt:lpstr>
      <vt:lpstr>ＭＳ ゴシック</vt:lpstr>
      <vt:lpstr>Yu Gothic</vt:lpstr>
      <vt:lpstr>Yu Gothic</vt:lpstr>
      <vt:lpstr>游ゴシック Light</vt:lpstr>
      <vt:lpstr>Arial</vt:lpstr>
      <vt:lpstr>Calibri</vt:lpstr>
      <vt:lpstr>Calibri Light</vt:lpstr>
      <vt:lpstr>Wingdings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3.3.5</AppVersion>
  <PresentationFormat>ユーザー設定</PresentationFormat>
  <Slides>4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佐々尾＿航</dc:creator>
  <cp:lastModifiedBy>和田＿英樹</cp:lastModifiedBy>
  <cp:lastPrinted>2019-05-29T01:45:31Z</cp:lastPrinted>
  <dcterms:modified xsi:type="dcterms:W3CDTF">2021-07-19T05:07:56Z</dcterms:modified>
  <cp:revision>47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